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433" r:id="rId3"/>
    <p:sldId id="435" r:id="rId4"/>
    <p:sldId id="311" r:id="rId5"/>
    <p:sldId id="340" r:id="rId6"/>
    <p:sldId id="383" r:id="rId7"/>
    <p:sldId id="328" r:id="rId8"/>
    <p:sldId id="270" r:id="rId9"/>
    <p:sldId id="274" r:id="rId10"/>
    <p:sldId id="426" r:id="rId11"/>
    <p:sldId id="314" r:id="rId12"/>
    <p:sldId id="361" r:id="rId13"/>
    <p:sldId id="438" r:id="rId14"/>
    <p:sldId id="439" r:id="rId15"/>
    <p:sldId id="337" r:id="rId16"/>
    <p:sldId id="349" r:id="rId17"/>
    <p:sldId id="440" r:id="rId18"/>
    <p:sldId id="44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433"/>
            <p14:sldId id="435"/>
            <p14:sldId id="311"/>
            <p14:sldId id="340"/>
            <p14:sldId id="383"/>
            <p14:sldId id="328"/>
            <p14:sldId id="270"/>
            <p14:sldId id="274"/>
            <p14:sldId id="426"/>
            <p14:sldId id="314"/>
            <p14:sldId id="361"/>
            <p14:sldId id="438"/>
            <p14:sldId id="439"/>
            <p14:sldId id="337"/>
            <p14:sldId id="349"/>
            <p14:sldId id="440"/>
            <p14:sldId id="441"/>
          </p14:sldIdLst>
        </p14:section>
        <p14:section name="Keep slides" id="{4D6D5E7B-7158-4143-98CD-B6AFF3C8F8B7}">
          <p14:sldIdLst/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3" autoAdjust="0"/>
    <p:restoredTop sz="8144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1472" y="184"/>
      </p:cViewPr>
      <p:guideLst>
        <p:guide orient="horz" pos="213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RGCOCT360</a:t>
            </a:r>
            <a:r>
              <a:rPr kumimoji="1" lang="ja-JP" altLang="en-US" dirty="0" smtClean="0"/>
              <a:t>度。赤が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１８０度です。</a:t>
            </a:r>
            <a:r>
              <a:rPr kumimoji="1" lang="en-US" altLang="ja-JP" dirty="0" smtClean="0"/>
              <a:t>RGC_OCT360</a:t>
            </a:r>
            <a:r>
              <a:rPr kumimoji="1" lang="ja-JP" altLang="en-US" dirty="0" smtClean="0"/>
              <a:t>度は、公式より</a:t>
            </a:r>
            <a:r>
              <a:rPr kumimoji="1" lang="en-US" altLang="ja-JP" dirty="0" smtClean="0"/>
              <a:t>RGC_OCT180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倍の値をとります。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の高い相関が認められました。また、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にばらつきが認められることがわかります★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の関係を示します。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RGC_10-2</a:t>
            </a:r>
            <a:r>
              <a:rPr lang="ja-JP" altLang="en-US" dirty="0" smtClean="0"/>
              <a:t>から算出した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数は平均</a:t>
            </a:r>
            <a:r>
              <a:rPr lang="en-US" altLang="ja-JP" dirty="0" smtClean="0"/>
              <a:t>51</a:t>
            </a:r>
            <a:r>
              <a:rPr lang="ja-JP" altLang="en-US" dirty="0" smtClean="0"/>
              <a:t>万</a:t>
            </a:r>
            <a:r>
              <a:rPr lang="en-US" altLang="ja-JP" dirty="0" smtClean="0"/>
              <a:t>5984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RGC_OCT360</a:t>
            </a:r>
            <a:r>
              <a:rPr lang="ja-JP" altLang="en-US" dirty="0" smtClean="0"/>
              <a:t>度の平均が</a:t>
            </a:r>
            <a:r>
              <a:rPr lang="en-US" altLang="ja-JP" dirty="0" smtClean="0"/>
              <a:t>55</a:t>
            </a:r>
            <a:r>
              <a:rPr lang="ja-JP" altLang="en-US" dirty="0" smtClean="0"/>
              <a:t>万</a:t>
            </a:r>
            <a:r>
              <a:rPr lang="en-US" altLang="ja-JP" dirty="0" smtClean="0"/>
              <a:t>3615, RGC_OCT180</a:t>
            </a:r>
            <a:r>
              <a:rPr lang="ja-JP" altLang="en-US" dirty="0" smtClean="0"/>
              <a:t>度の平均が</a:t>
            </a:r>
            <a:r>
              <a:rPr lang="en-US" altLang="ja-JP" dirty="0" smtClean="0"/>
              <a:t>27</a:t>
            </a:r>
            <a:r>
              <a:rPr lang="ja-JP" altLang="en-US" dirty="0" smtClean="0"/>
              <a:t>万</a:t>
            </a:r>
            <a:r>
              <a:rPr lang="en-US" altLang="ja-JP" dirty="0" smtClean="0"/>
              <a:t>6394</a:t>
            </a:r>
            <a:r>
              <a:rPr lang="ja-JP" altLang="en-US" dirty="0" smtClean="0"/>
              <a:t>でした。左の散布図からも、</a:t>
            </a:r>
            <a:r>
              <a:rPr lang="en-US" altLang="ja-JP" dirty="0" smtClean="0"/>
              <a:t>RGRGC</a:t>
            </a:r>
            <a:r>
              <a:rPr lang="ja-JP" altLang="en-US" dirty="0" smtClean="0"/>
              <a:t>＿</a:t>
            </a:r>
            <a:r>
              <a:rPr lang="en-US" altLang="ja-JP" dirty="0" smtClean="0"/>
              <a:t>OCT360</a:t>
            </a:r>
            <a:r>
              <a:rPr lang="ja-JP" altLang="en-US" dirty="0" smtClean="0"/>
              <a:t>の方が、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との対応が良いことがわかります。★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左視覚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</a:t>
            </a:r>
            <a:r>
              <a:rPr lang="en-US" altLang="ja-JP" dirty="0" smtClean="0"/>
              <a:t>NFLD</a:t>
            </a:r>
            <a:r>
              <a:rPr lang="ja-JP" altLang="en-US" dirty="0" smtClean="0"/>
              <a:t>との図の様に示しています。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</a:t>
            </a:r>
            <a:r>
              <a:rPr lang="en-US" altLang="ja-JP" dirty="0" smtClean="0"/>
              <a:t>HFA10-2</a:t>
            </a:r>
            <a:r>
              <a:rPr lang="ja-JP" altLang="en-US" dirty="0" smtClean="0"/>
              <a:t>の測定点に対応する乳頭</a:t>
            </a:r>
            <a:r>
              <a:rPr lang="en-US" altLang="ja-JP" dirty="0" err="1" smtClean="0"/>
              <a:t>ClockHour</a:t>
            </a:r>
            <a:r>
              <a:rPr lang="ja-JP" altLang="en-US" dirty="0" smtClean="0"/>
              <a:t>を右下図の様に示しています☆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のモデルから、</a:t>
            </a:r>
            <a:r>
              <a:rPr lang="en-US" altLang="ja-JP" dirty="0" smtClean="0"/>
              <a:t>Turpin</a:t>
            </a:r>
            <a:r>
              <a:rPr lang="ja-JP" altLang="en-US" dirty="0" smtClean="0"/>
              <a:t>らが算出した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　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　</a:t>
            </a:r>
            <a:r>
              <a:rPr lang="en-US" altLang="ja-JP" dirty="0" smtClean="0"/>
              <a:t>test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point </a:t>
            </a:r>
            <a:r>
              <a:rPr lang="ja-JP" altLang="en-US" dirty="0" smtClean="0"/>
              <a:t>を用いて、再検討を行いました。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56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共にばらつき減少し、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3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以内の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では、</a:t>
            </a:r>
            <a:r>
              <a:rPr lang="en-US" altLang="ja-JP" dirty="0" smtClean="0"/>
              <a:t>MD</a:t>
            </a:r>
            <a:r>
              <a:rPr lang="ja-JP" altLang="en-US" dirty="0" smtClean="0"/>
              <a:t>値が高いほど推定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数が増大し、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度との相関が改善したと考えられます。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結語です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sz="1200" dirty="0" smtClean="0">
                <a:latin typeface="+mn-ea"/>
              </a:rPr>
              <a:t>HFA10-2</a:t>
            </a:r>
            <a:r>
              <a:rPr lang="ja-JP" altLang="en-US" sz="1200" dirty="0" smtClean="0">
                <a:latin typeface="+mn-ea"/>
              </a:rPr>
              <a:t>による</a:t>
            </a:r>
            <a:r>
              <a:rPr lang="en-US" altLang="ja-JP" sz="1200" dirty="0" smtClean="0">
                <a:latin typeface="+mn-ea"/>
              </a:rPr>
              <a:t>RGC</a:t>
            </a:r>
            <a:r>
              <a:rPr lang="ja-JP" altLang="en-US" sz="1200" smtClean="0">
                <a:latin typeface="+mn-ea"/>
              </a:rPr>
              <a:t>の推定</a:t>
            </a:r>
            <a:r>
              <a:rPr lang="ja-JP" altLang="en-US" sz="1200" dirty="0" smtClean="0">
                <a:latin typeface="+mn-ea"/>
              </a:rPr>
              <a:t>は臨床的に有用性がある。</a:t>
            </a:r>
            <a:endParaRPr lang="en-US" altLang="ja-JP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 smtClean="0">
                <a:latin typeface="+mn-ea"/>
              </a:rPr>
              <a:t>Displacement</a:t>
            </a:r>
            <a:r>
              <a:rPr lang="ja-JP" altLang="en-US" sz="1200" dirty="0" smtClean="0">
                <a:latin typeface="+mn-ea"/>
              </a:rPr>
              <a:t>は、</a:t>
            </a:r>
            <a:r>
              <a:rPr lang="en-US" altLang="ja-JP" sz="1200" dirty="0" smtClean="0">
                <a:latin typeface="+mn-ea"/>
              </a:rPr>
              <a:t>RGC_HFA</a:t>
            </a:r>
            <a:r>
              <a:rPr lang="ja-JP" altLang="en-US" sz="1200" dirty="0" smtClean="0">
                <a:latin typeface="+mn-ea"/>
              </a:rPr>
              <a:t>と</a:t>
            </a:r>
            <a:r>
              <a:rPr lang="en-US" altLang="ja-JP" sz="1200" dirty="0" smtClean="0">
                <a:latin typeface="+mn-ea"/>
              </a:rPr>
              <a:t>RGC_OCT</a:t>
            </a:r>
            <a:r>
              <a:rPr lang="ja-JP" altLang="en-US" sz="1200" dirty="0" smtClean="0">
                <a:latin typeface="+mn-ea"/>
              </a:rPr>
              <a:t>の整合性を改善する。</a:t>
            </a:r>
            <a:endParaRPr lang="en-US" altLang="ja-JP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latin typeface="+mn-ea"/>
              </a:rPr>
              <a:t>今後も機能と構造の対応の理解が必要であると思われました。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9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ハンフリーからの推定される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は、上記の公式で算出されます。上が元の式で、下が今回の式です。変数は、視覚偏心度、検査点での網膜感度となります。測定点の守備網膜面積から、２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の面積にに相当します。そのためｒｇｃの合計から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分の１で計算しました。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039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OCT</a:t>
            </a:r>
            <a:r>
              <a:rPr lang="ja-JP" altLang="en-US" dirty="0" smtClean="0"/>
              <a:t>より推定される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は上記より求められます。上の式がメデーロスらで下が</a:t>
            </a:r>
            <a:r>
              <a:rPr lang="en-US" altLang="ja-JP" dirty="0" smtClean="0"/>
              <a:t>Zhang</a:t>
            </a:r>
            <a:r>
              <a:rPr lang="ja-JP" altLang="en-US" dirty="0" err="1" smtClean="0"/>
              <a:t>らに</a:t>
            </a:r>
            <a:r>
              <a:rPr lang="ja-JP" altLang="en-US" smtClean="0"/>
              <a:t>よる式です。変数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乳頭の円周の角度となります。本研究では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背景です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メデーロスらは静的視野検査の網膜感度および</a:t>
            </a:r>
            <a:r>
              <a:rPr kumimoji="1" lang="en-US" altLang="ja-JP" dirty="0" smtClean="0"/>
              <a:t>OCT</a:t>
            </a:r>
            <a:r>
              <a:rPr kumimoji="1" lang="ja-JP" altLang="en-US" dirty="0" smtClean="0"/>
              <a:t>の神経乳頭周囲網膜神経節細胞層厚から、網膜神経節細胞の数を算出する</a:t>
            </a:r>
            <a:r>
              <a:rPr kumimoji="1" lang="en-US" altLang="ja-JP" dirty="0" smtClean="0"/>
              <a:t>CSFI*</a:t>
            </a:r>
            <a:r>
              <a:rPr kumimoji="1" lang="ja-JP" altLang="en-US" dirty="0" smtClean="0"/>
              <a:t>を提案され、緑内障全病期わたる静的視野指標との整合性、早期緑内障診断力において、良好な結果が報告されてきました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しかし</a:t>
            </a:r>
            <a:r>
              <a:rPr kumimoji="1" lang="en-US" altLang="ja-JP" dirty="0" smtClean="0"/>
              <a:t>CSFI</a:t>
            </a:r>
            <a:r>
              <a:rPr kumimoji="1" lang="ja-JP" altLang="en-US" dirty="0" smtClean="0"/>
              <a:t>に代表される</a:t>
            </a:r>
            <a:r>
              <a:rPr kumimoji="1" lang="en-US" altLang="ja-JP" dirty="0" smtClean="0"/>
              <a:t>Harwerth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non-linear model</a:t>
            </a:r>
            <a:r>
              <a:rPr kumimoji="1" lang="ja-JP" altLang="en-US" dirty="0" smtClean="0"/>
              <a:t>は、緑内障マカクザルから導かれたモデルであることや、</a:t>
            </a:r>
            <a:r>
              <a:rPr kumimoji="1" lang="en-US" altLang="ja-JP" dirty="0" smtClean="0"/>
              <a:t>log scale</a:t>
            </a:r>
            <a:r>
              <a:rPr kumimoji="1" lang="ja-JP" altLang="en-US" dirty="0" smtClean="0"/>
              <a:t>上で網膜感度と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密度が</a:t>
            </a:r>
            <a:r>
              <a:rPr kumimoji="1" lang="en-US" altLang="ja-JP" dirty="0" smtClean="0"/>
              <a:t>linear</a:t>
            </a:r>
            <a:r>
              <a:rPr kumimoji="1" lang="ja-JP" altLang="en-US" dirty="0" smtClean="0"/>
              <a:t>に相関するとする前提などに対し、実際のヒト網膜における</a:t>
            </a:r>
            <a:r>
              <a:rPr kumimoji="1" lang="en-US" altLang="ja-JP" dirty="0" smtClean="0"/>
              <a:t>structure-function</a:t>
            </a:r>
            <a:r>
              <a:rPr kumimoji="1" lang="ja-JP" altLang="en-US" dirty="0" smtClean="0"/>
              <a:t>を表現したモデルでないとする反論があります。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これ</a:t>
            </a:r>
            <a:r>
              <a:rPr kumimoji="1" lang="ja-JP" altLang="en-US" dirty="0" smtClean="0"/>
              <a:t>までの報告の多くがハンフリー視野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シータースンダード測定プログラムでの検討であり、ハンフリー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に</a:t>
            </a:r>
            <a:r>
              <a:rPr kumimoji="1" lang="en-US" altLang="ja-JP" dirty="0" err="1" smtClean="0"/>
              <a:t>Harwerth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non-linear model</a:t>
            </a:r>
            <a:r>
              <a:rPr kumimoji="1" lang="ja-JP" altLang="en-US" dirty="0" smtClean="0"/>
              <a:t>を用いて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 を算出した</a:t>
            </a:r>
            <a:r>
              <a:rPr kumimoji="1" lang="ja-JP" altLang="en-US" smtClean="0"/>
              <a:t>検討</a:t>
            </a:r>
            <a:r>
              <a:rPr kumimoji="1" lang="ja-JP" altLang="en-US" smtClean="0"/>
              <a:t>はない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1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今回我々は、緑内障患者のハンフリー視野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と光干渉断層計から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数を算出し、両者の整合性を検討したので報告します★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眼で同一症例を含んでいます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いハンフリ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ハンフリーからの推定は、上記の公式で算出されます。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m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および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b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は定数で、偏心度</a:t>
            </a:r>
            <a:r>
              <a:rPr lang="en-US" altLang="ja-JP" sz="105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ec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から算出されます。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Gaglion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cell quantity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（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）は、網膜感度ｓ［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dB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］と定数ｍ，ｂ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から求められます。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すべての測定点での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を積算したものが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となります。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今回は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であるため測定点の守備網膜面積から、２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 </a:t>
            </a:r>
            <a:r>
              <a:rPr lang="en-US" altLang="ja-JP" dirty="0" smtClean="0"/>
              <a:t>axonal density (d)</a:t>
            </a:r>
            <a:r>
              <a:rPr lang="ja-JP" altLang="en-US" dirty="0" smtClean="0"/>
              <a:t>は年齢により補正されます。</a:t>
            </a:r>
            <a:endParaRPr lang="en-US" altLang="ja-JP" dirty="0" smtClean="0"/>
          </a:p>
          <a:p>
            <a:r>
              <a:rPr lang="en-US" altLang="ja-JP" dirty="0" err="1" smtClean="0"/>
              <a:t>Correcton</a:t>
            </a:r>
            <a:r>
              <a:rPr lang="en-US" altLang="ja-JP" dirty="0" smtClean="0"/>
              <a:t> factor</a:t>
            </a:r>
            <a:r>
              <a:rPr lang="en-US" altLang="ja-JP" baseline="0" dirty="0" smtClean="0"/>
              <a:t> (c)</a:t>
            </a:r>
            <a:r>
              <a:rPr lang="ja-JP" altLang="en-US" baseline="0" dirty="0" smtClean="0"/>
              <a:t>は、</a:t>
            </a:r>
            <a:r>
              <a:rPr lang="en-US" altLang="ja-JP" baseline="0" dirty="0" smtClean="0"/>
              <a:t>MD</a:t>
            </a:r>
            <a:r>
              <a:rPr lang="ja-JP" altLang="en-US" baseline="0" dirty="0" smtClean="0"/>
              <a:t>値に応じて</a:t>
            </a:r>
            <a:r>
              <a:rPr lang="en-US" altLang="ja-JP" baseline="0" dirty="0" smtClean="0"/>
              <a:t>RNFL</a:t>
            </a:r>
            <a:r>
              <a:rPr lang="ja-JP" altLang="en-US" baseline="0" dirty="0" smtClean="0"/>
              <a:t>における</a:t>
            </a:r>
            <a:r>
              <a:rPr lang="en-US" altLang="ja-JP" baseline="0" dirty="0" smtClean="0"/>
              <a:t>axonal </a:t>
            </a:r>
            <a:r>
              <a:rPr lang="ja-JP" altLang="en-US" baseline="0" dirty="0" smtClean="0"/>
              <a:t>と</a:t>
            </a:r>
            <a:r>
              <a:rPr lang="en-US" altLang="ja-JP" baseline="0" dirty="0" smtClean="0"/>
              <a:t>non-axon</a:t>
            </a:r>
            <a:r>
              <a:rPr lang="ja-JP" altLang="en-US" baseline="0" dirty="0" smtClean="0"/>
              <a:t>要素を変更します。</a:t>
            </a:r>
            <a:endParaRPr lang="en-US" altLang="ja-JP" baseline="0" dirty="0" smtClean="0"/>
          </a:p>
          <a:p>
            <a:r>
              <a:rPr lang="en-US" altLang="ja-JP" baseline="0" dirty="0" smtClean="0"/>
              <a:t>Axon (a)</a:t>
            </a:r>
            <a:r>
              <a:rPr lang="ja-JP" altLang="en-US" baseline="0" dirty="0" smtClean="0"/>
              <a:t>は、</a:t>
            </a:r>
            <a:r>
              <a:rPr lang="en-US" altLang="ja-JP" baseline="0" dirty="0" smtClean="0"/>
              <a:t>cpRNFLT</a:t>
            </a:r>
            <a:r>
              <a:rPr lang="ja-JP" altLang="en-US" baseline="0" dirty="0" smtClean="0"/>
              <a:t>角度</a:t>
            </a:r>
            <a:r>
              <a:rPr lang="en-US" altLang="ja-JP" baseline="0" dirty="0" err="1" smtClean="0"/>
              <a:t>θ</a:t>
            </a:r>
            <a:r>
              <a:rPr lang="ja-JP" altLang="en-US" baseline="0" dirty="0" smtClean="0"/>
              <a:t>からと平均</a:t>
            </a:r>
            <a:r>
              <a:rPr lang="en-US" altLang="ja-JP" baseline="0" dirty="0" smtClean="0"/>
              <a:t>RNFLT</a:t>
            </a:r>
            <a:r>
              <a:rPr lang="ja-JP" altLang="en-US" baseline="0" dirty="0" smtClean="0"/>
              <a:t>より求め、得られます。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82680" y="1858297"/>
            <a:ext cx="6135326" cy="4601494"/>
            <a:chOff x="282680" y="1858297"/>
            <a:chExt cx="6135326" cy="46014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80" y="1858297"/>
              <a:ext cx="6135326" cy="460149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16200000">
              <a:off x="-238921" y="3883121"/>
              <a:ext cx="17260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mtClean="0"/>
                <a:t>RGC OCT</a:t>
              </a: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RGC_OCT</a:t>
            </a:r>
            <a:endParaRPr lang="en-US" dirty="0">
              <a:latin typeface="+mj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4608512" y="5412532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0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j-ea"/>
              </a:rPr>
              <a:t>RGC_</a:t>
            </a:r>
            <a:r>
              <a:rPr lang="en-US" altLang="ja-JP" sz="4000" dirty="0" smtClean="0">
                <a:solidFill>
                  <a:srgbClr val="FF0000"/>
                </a:solidFill>
                <a:latin typeface="+mj-ea"/>
              </a:rPr>
              <a:t>HFA</a:t>
            </a:r>
            <a:r>
              <a:rPr lang="en-US" altLang="ja-JP" sz="4000" dirty="0" smtClean="0">
                <a:latin typeface="+mj-ea"/>
              </a:rPr>
              <a:t> vs</a:t>
            </a:r>
            <a:r>
              <a:rPr lang="en-US" sz="4000" dirty="0" smtClean="0">
                <a:latin typeface="+mj-ea"/>
              </a:rPr>
              <a:t> RGC_OCT</a:t>
            </a:r>
            <a:br>
              <a:rPr lang="en-US" sz="4000" dirty="0" smtClean="0">
                <a:latin typeface="+mj-ea"/>
              </a:rPr>
            </a:br>
            <a:r>
              <a:rPr lang="en-US" sz="3200" dirty="0" smtClean="0">
                <a:latin typeface="+mj-ea"/>
              </a:rPr>
              <a:t>360 </a:t>
            </a:r>
            <a:r>
              <a:rPr lang="en-US" altLang="ja-JP" sz="3200" dirty="0" smtClean="0">
                <a:latin typeface="+mj-ea"/>
              </a:rPr>
              <a:t>&amp;</a:t>
            </a:r>
            <a:r>
              <a:rPr lang="en-US" sz="3200" dirty="0" smtClean="0">
                <a:latin typeface="+mj-ea"/>
              </a:rPr>
              <a:t>180 degree</a:t>
            </a:r>
            <a:endParaRPr lang="en-US" sz="4000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388" y="5978038"/>
            <a:ext cx="321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839790"/>
            <a:ext cx="1775415" cy="2714995"/>
            <a:chOff x="6199058" y="2362200"/>
            <a:chExt cx="1940860" cy="2967997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cpRNFL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1845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920156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42512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83441" y="1932074"/>
            <a:ext cx="1420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RGC_10-2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92721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視覚</a:t>
            </a:r>
            <a:r>
              <a:rPr lang="en-US" altLang="ja-JP" sz="2800" dirty="0" smtClean="0"/>
              <a:t>10</a:t>
            </a:r>
            <a:r>
              <a:rPr lang="ja-JP" altLang="en-US" sz="2800" dirty="0" smtClean="0"/>
              <a:t>度の神経線維走行と視神経乳頭の対応</a:t>
            </a:r>
            <a:r>
              <a:rPr lang="en-US" altLang="ja-JP" sz="2800" dirty="0" smtClean="0"/>
              <a:t>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61965" y="1643355"/>
            <a:ext cx="3905823" cy="2702661"/>
            <a:chOff x="4961965" y="1643355"/>
            <a:chExt cx="3905823" cy="27026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965" y="1996192"/>
              <a:ext cx="3722326" cy="1584991"/>
            </a:xfrm>
            <a:prstGeom prst="rect">
              <a:avLst/>
            </a:prstGeom>
          </p:spPr>
        </p:pic>
        <p:sp>
          <p:nvSpPr>
            <p:cNvPr id="16" name="Shape 210"/>
            <p:cNvSpPr/>
            <p:nvPr/>
          </p:nvSpPr>
          <p:spPr>
            <a:xfrm>
              <a:off x="5155561" y="3646220"/>
              <a:ext cx="3712227" cy="699796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r">
                <a:buSzPct val="25000"/>
              </a:pPr>
              <a:r>
                <a:rPr lang="en-US" dirty="0" smtClean="0">
                  <a:latin typeface="Calibri"/>
                  <a:ea typeface="Calibri"/>
                  <a:cs typeface="Calibri"/>
                  <a:sym typeface="Calibri"/>
                </a:rPr>
                <a:t>Zhang C. Ophthalmology 2014</a:t>
              </a:r>
              <a:endParaRPr lang="en-US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70385" y="164335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180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Displaced test point*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96644" y="1879983"/>
            <a:ext cx="4100614" cy="4161807"/>
            <a:chOff x="471386" y="1903930"/>
            <a:chExt cx="4100614" cy="41618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86" y="2456919"/>
              <a:ext cx="4100614" cy="36088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91113" y="1903930"/>
              <a:ext cx="1661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Turpin model**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" y="2343032"/>
            <a:ext cx="4811758" cy="36088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6371" y="6131730"/>
            <a:ext cx="280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*</a:t>
            </a:r>
            <a:r>
              <a:rPr lang="en-US" dirty="0" err="1" smtClean="0"/>
              <a:t>Drasdo</a:t>
            </a:r>
            <a:r>
              <a:rPr lang="en-US" dirty="0" smtClean="0"/>
              <a:t> </a:t>
            </a:r>
            <a:r>
              <a:rPr lang="en-US" dirty="0"/>
              <a:t>N. Vison Res, 2007 </a:t>
            </a:r>
            <a:endParaRPr lang="en-US" dirty="0" smtClean="0"/>
          </a:p>
          <a:p>
            <a:pPr algn="r"/>
            <a:r>
              <a:rPr lang="en-US" dirty="0" smtClean="0"/>
              <a:t>**Turpin A.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7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30" y="1747189"/>
            <a:ext cx="5416072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Displaced RGC</a:t>
            </a:r>
            <a:r>
              <a:rPr lang="en-US" altLang="ja-JP" sz="4000" dirty="0" smtClean="0"/>
              <a:t>_HFA</a:t>
            </a:r>
            <a:r>
              <a:rPr lang="en-US" sz="4000" dirty="0" smtClean="0"/>
              <a:t> vs. RGC_OCT</a:t>
            </a:r>
            <a:br>
              <a:rPr lang="en-US" sz="4000" dirty="0" smtClean="0"/>
            </a:br>
            <a:r>
              <a:rPr lang="en-US" sz="3600" dirty="0" smtClean="0"/>
              <a:t>360 or 180 degree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2869479" y="5985665"/>
            <a:ext cx="3478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360 degree is still better model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2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なぜ</a:t>
            </a:r>
            <a:r>
              <a:rPr lang="en-US" altLang="ja-JP" sz="2400" dirty="0" smtClean="0"/>
              <a:t>RGC_HFA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RGC_OCT360</a:t>
            </a:r>
            <a:r>
              <a:rPr lang="ja-JP" altLang="en-US" sz="2400" dirty="0" smtClean="0"/>
              <a:t>との整合性が高いのか？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59330" y="2313540"/>
            <a:ext cx="4464048" cy="3352824"/>
            <a:chOff x="1748484" y="1704790"/>
            <a:chExt cx="5647033" cy="4241332"/>
          </a:xfrm>
        </p:grpSpPr>
        <p:grpSp>
          <p:nvGrpSpPr>
            <p:cNvPr id="6" name="Group 5"/>
            <p:cNvGrpSpPr/>
            <p:nvPr/>
          </p:nvGrpSpPr>
          <p:grpSpPr>
            <a:xfrm>
              <a:off x="1748484" y="1704790"/>
              <a:ext cx="5647033" cy="4241332"/>
              <a:chOff x="2447988" y="2108200"/>
              <a:chExt cx="4516857" cy="339248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7988" y="2108200"/>
                <a:ext cx="4248024" cy="3392488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949147" y="2239618"/>
                <a:ext cx="3015698" cy="9806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233755" y="1804576"/>
              <a:ext cx="2508676" cy="8176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Harwerth </a:t>
              </a:r>
              <a:r>
                <a:rPr lang="en-US" dirty="0" smtClean="0"/>
                <a:t>model</a:t>
              </a:r>
              <a:endParaRPr lang="en-US" altLang="ja-JP" dirty="0" smtClean="0"/>
            </a:p>
            <a:p>
              <a:pPr algn="ctr"/>
              <a:r>
                <a:rPr lang="ja-JP" altLang="en-US" dirty="0" smtClean="0"/>
                <a:t>中心</a:t>
              </a:r>
              <a:r>
                <a:rPr lang="en-US" altLang="ja-JP" dirty="0" smtClean="0"/>
                <a:t>RGC</a:t>
              </a:r>
              <a:r>
                <a:rPr lang="ja-JP" altLang="en-US" dirty="0" smtClean="0"/>
                <a:t>が発散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887153" y="1960577"/>
              <a:ext cx="901148" cy="490331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9240" y="565234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6854" y="2443421"/>
            <a:ext cx="3486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ja-JP" altLang="en-US" dirty="0" smtClean="0"/>
              <a:t>モデル自体が緑内障に最適化されて（しまって）いる</a:t>
            </a:r>
            <a:endParaRPr lang="en-US" altLang="ja-JP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8210550" cy="6719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 smtClean="0">
                <a:latin typeface="+mn-ea"/>
              </a:rPr>
              <a:t>による</a:t>
            </a:r>
            <a:r>
              <a:rPr lang="en-US" sz="3200" dirty="0" smtClean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推定は臨床的に有用性がある。</a:t>
            </a:r>
            <a:endParaRPr lang="en-US" altLang="ja-JP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3200" dirty="0" smtClean="0">
                <a:latin typeface="+mn-ea"/>
              </a:rPr>
              <a:t>Displacement</a:t>
            </a:r>
            <a:r>
              <a:rPr lang="ja-JP" altLang="en-US" sz="3200" dirty="0" smtClean="0">
                <a:latin typeface="+mn-ea"/>
              </a:rPr>
              <a:t>は、</a:t>
            </a:r>
            <a:r>
              <a:rPr lang="en-US" altLang="ja-JP" sz="3200" dirty="0" smtClean="0">
                <a:latin typeface="+mn-ea"/>
              </a:rPr>
              <a:t>RGC_HFA</a:t>
            </a:r>
            <a:r>
              <a:rPr lang="ja-JP" altLang="en-US" sz="3200" dirty="0" smtClean="0">
                <a:latin typeface="+mn-ea"/>
              </a:rPr>
              <a:t>と</a:t>
            </a:r>
            <a:r>
              <a:rPr lang="en-US" altLang="ja-JP" sz="3200" dirty="0" smtClean="0">
                <a:latin typeface="+mn-ea"/>
              </a:rPr>
              <a:t>RGC_OCT</a:t>
            </a:r>
            <a:r>
              <a:rPr lang="ja-JP" altLang="en-US" sz="3200" dirty="0" smtClean="0">
                <a:latin typeface="+mn-ea"/>
              </a:rPr>
              <a:t>の整合性を改善する。</a:t>
            </a:r>
            <a:endParaRPr lang="en-US" altLang="ja-JP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3200" dirty="0" smtClean="0">
                <a:latin typeface="+mn-ea"/>
              </a:rPr>
              <a:t>今後も機能と構造の対応の理解が必要。</a:t>
            </a:r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pPr marL="0" indent="0">
              <a:buNone/>
            </a:pPr>
            <a:endParaRPr lang="en-US" altLang="ja-JP" sz="3200" dirty="0">
              <a:latin typeface="+mn-ea"/>
            </a:endParaRPr>
          </a:p>
          <a:p>
            <a:pPr marL="0" indent="0">
              <a:buNone/>
            </a:pPr>
            <a:endParaRPr lang="ja-JP" altLang="en-US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RGC_10-2</a:t>
            </a:r>
            <a:endParaRPr lang="en-US" dirty="0"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34989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61067" y="4197823"/>
            <a:ext cx="4290580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4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400" dirty="0" smtClean="0">
                <a:ea typeface="Calibri"/>
                <a:cs typeface="Calibri"/>
                <a:sym typeface="Calibri"/>
              </a:rPr>
              <a:t>_10-2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p:sp>
        <p:nvSpPr>
          <p:cNvPr id="2" name="Rectangle 1"/>
          <p:cNvSpPr/>
          <p:nvPr/>
        </p:nvSpPr>
        <p:spPr>
          <a:xfrm>
            <a:off x="6904002" y="5907007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S </a:t>
            </a:r>
            <a:r>
              <a:rPr lang="ja-JP" altLang="en-US" dirty="0" smtClean="0"/>
              <a:t>：網膜感度</a:t>
            </a:r>
            <a:r>
              <a:rPr lang="en-US" altLang="ja-JP" dirty="0" smtClean="0"/>
              <a:t>(dB)</a:t>
            </a:r>
            <a:endParaRPr lang="en-US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931248" y="5537675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dirty="0" err="1" smtClean="0">
                <a:solidFill>
                  <a:prstClr val="black"/>
                </a:solidFill>
              </a:rPr>
              <a:t>ec</a:t>
            </a:r>
            <a:r>
              <a:rPr lang="en-US" altLang="ja-JP" dirty="0" smtClean="0">
                <a:solidFill>
                  <a:prstClr val="black"/>
                </a:solidFill>
              </a:rPr>
              <a:t> : </a:t>
            </a:r>
            <a:r>
              <a:rPr lang="ja-JP" altLang="en-US" dirty="0" smtClean="0">
                <a:solidFill>
                  <a:prstClr val="black"/>
                </a:solidFill>
              </a:rPr>
              <a:t>視覚偏</a:t>
            </a:r>
            <a:r>
              <a:rPr lang="ja-JP" altLang="en-US" dirty="0">
                <a:solidFill>
                  <a:prstClr val="black"/>
                </a:solidFill>
              </a:rPr>
              <a:t>心度</a:t>
            </a:r>
            <a:r>
              <a:rPr lang="en-US" altLang="ja-JP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9" name="Shape 212"/>
          <p:cNvSpPr txBox="1"/>
          <p:nvPr/>
        </p:nvSpPr>
        <p:spPr>
          <a:xfrm>
            <a:off x="2064191" y="1690689"/>
            <a:ext cx="4387455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altLang="ja-JP" sz="2400" dirty="0" err="1" smtClean="0">
                <a:ea typeface="Calibri"/>
                <a:cs typeface="Calibri"/>
                <a:sym typeface="Calibri"/>
              </a:rPr>
              <a:t>SAPrgc</a:t>
            </a:r>
            <a:r>
              <a:rPr lang="en-US" altLang="ja-JP" sz="24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右矢印 7"/>
          <p:cNvSpPr/>
          <p:nvPr/>
        </p:nvSpPr>
        <p:spPr>
          <a:xfrm rot="5400000">
            <a:off x="3900746" y="3655411"/>
            <a:ext cx="522514" cy="23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23493" y="2360615"/>
            <a:ext cx="137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Medeiros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630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7"/>
          <p:cNvSpPr txBox="1"/>
          <p:nvPr/>
        </p:nvSpPr>
        <p:spPr>
          <a:xfrm>
            <a:off x="1887471" y="4015950"/>
            <a:ext cx="4601557" cy="1489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θ/360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8958" y="5682887"/>
            <a:ext cx="2312069" cy="1106693"/>
            <a:chOff x="3456056" y="4520788"/>
            <a:chExt cx="2312069" cy="1106693"/>
          </a:xfrm>
        </p:grpSpPr>
        <p:sp>
          <p:nvSpPr>
            <p:cNvPr id="17" name="TextBox 16"/>
            <p:cNvSpPr txBox="1"/>
            <p:nvPr/>
          </p:nvSpPr>
          <p:spPr>
            <a:xfrm>
              <a:off x="4178976" y="452078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3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RGC_OCT</a:t>
            </a:r>
            <a:endParaRPr lang="en-US" dirty="0">
              <a:latin typeface="+mj-ea"/>
            </a:endParaRPr>
          </a:p>
        </p:txBody>
      </p:sp>
      <p:sp>
        <p:nvSpPr>
          <p:cNvPr id="24" name="Shape 207"/>
          <p:cNvSpPr txBox="1"/>
          <p:nvPr/>
        </p:nvSpPr>
        <p:spPr>
          <a:xfrm>
            <a:off x="1887471" y="1709958"/>
            <a:ext cx="4601557" cy="1489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25" name="右矢印 24"/>
          <p:cNvSpPr/>
          <p:nvPr/>
        </p:nvSpPr>
        <p:spPr>
          <a:xfrm rot="5400000">
            <a:off x="3926991" y="3473577"/>
            <a:ext cx="522514" cy="23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925655" y="2231221"/>
            <a:ext cx="137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Medeiros</a:t>
            </a:r>
            <a:endParaRPr kumimoji="1" lang="ja-JP" altLang="en-US" sz="2400" dirty="0"/>
          </a:p>
        </p:txBody>
      </p:sp>
      <p:sp>
        <p:nvSpPr>
          <p:cNvPr id="27" name="Shape 210"/>
          <p:cNvSpPr/>
          <p:nvPr/>
        </p:nvSpPr>
        <p:spPr>
          <a:xfrm>
            <a:off x="5239374" y="6151865"/>
            <a:ext cx="3712227" cy="34989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925655" y="4198857"/>
            <a:ext cx="944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ea typeface="Calibri"/>
                <a:cs typeface="Calibri"/>
                <a:sym typeface="Calibri"/>
              </a:rPr>
              <a:t>Zhang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77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31156"/>
            <a:ext cx="7886700" cy="1766040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CSFI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の緑内障全病期わたる静的視野指標（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MD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VFI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）との整合性、早期緑内障診断力において、良好な結果が報告されてきた。</a:t>
            </a:r>
            <a:endParaRPr lang="en-US" sz="2400" dirty="0" smtClean="0"/>
          </a:p>
        </p:txBody>
      </p:sp>
      <p:sp>
        <p:nvSpPr>
          <p:cNvPr id="4" name="Shape 227"/>
          <p:cNvSpPr/>
          <p:nvPr/>
        </p:nvSpPr>
        <p:spPr>
          <a:xfrm>
            <a:off x="4572000" y="3335331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*Combined structure and function index</a:t>
            </a:r>
          </a:p>
          <a:p>
            <a:pPr lvl="0"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Harwerth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>
              <a:buSzPct val="25000"/>
            </a:pPr>
            <a:r>
              <a:rPr lang="en-US" dirty="0" smtClean="0">
                <a:cs typeface="Calibri"/>
                <a:sym typeface="Calibri"/>
              </a:rPr>
              <a:t>*Medeiros FA, et al, Arch Ophthalmol. 2012</a:t>
            </a:r>
            <a:endParaRPr lang="en-US" dirty="0">
              <a:cs typeface="Calibri"/>
              <a:sym typeface="Calibri"/>
            </a:endParaRPr>
          </a:p>
        </p:txBody>
      </p:sp>
      <p:sp>
        <p:nvSpPr>
          <p:cNvPr id="5" name="Shape 227"/>
          <p:cNvSpPr/>
          <p:nvPr/>
        </p:nvSpPr>
        <p:spPr>
          <a:xfrm>
            <a:off x="4608513" y="5561208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ja-JP" dirty="0" err="1" smtClean="0">
                <a:cs typeface="Calibri"/>
                <a:sym typeface="Calibri"/>
              </a:rPr>
              <a:t>Kuang</a:t>
            </a:r>
            <a:r>
              <a:rPr lang="en-US" altLang="ja-JP" dirty="0" smtClean="0">
                <a:cs typeface="Calibri"/>
                <a:sym typeface="Calibri"/>
              </a:rPr>
              <a:t> TT-M,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smtClean="0">
                <a:cs typeface="Calibri"/>
                <a:sym typeface="Calibri"/>
              </a:rPr>
              <a:t>IOVS. 2013</a:t>
            </a:r>
          </a:p>
          <a:p>
            <a:pPr>
              <a:buSzPct val="25000"/>
            </a:pPr>
            <a:r>
              <a:rPr lang="en-US" altLang="ja-JP" dirty="0" err="1">
                <a:cs typeface="Calibri"/>
                <a:sym typeface="Calibri"/>
              </a:rPr>
              <a:t>Meira</a:t>
            </a:r>
            <a:r>
              <a:rPr lang="en-US" altLang="ja-JP" dirty="0">
                <a:cs typeface="Calibri"/>
                <a:sym typeface="Calibri"/>
              </a:rPr>
              <a:t>-Freitas </a:t>
            </a:r>
            <a:r>
              <a:rPr lang="en-US" altLang="ja-JP" dirty="0" smtClean="0">
                <a:cs typeface="Calibri"/>
                <a:sym typeface="Calibri"/>
              </a:rPr>
              <a:t>D</a:t>
            </a:r>
            <a:r>
              <a:rPr lang="en-US" altLang="ja-JP" dirty="0">
                <a:cs typeface="Calibri"/>
                <a:sym typeface="Calibri"/>
              </a:rPr>
              <a:t> , et al, IOVS. </a:t>
            </a:r>
            <a:r>
              <a:rPr lang="en-US" altLang="ja-JP" dirty="0" smtClean="0">
                <a:cs typeface="Calibri"/>
                <a:sym typeface="Calibri"/>
              </a:rPr>
              <a:t>2013</a:t>
            </a:r>
          </a:p>
          <a:p>
            <a:pPr>
              <a:buSzPct val="25000"/>
            </a:pPr>
            <a:r>
              <a:rPr lang="en-US" altLang="ja-JP" dirty="0">
                <a:cs typeface="Calibri"/>
                <a:sym typeface="Calibri"/>
              </a:rPr>
              <a:t>Tatham </a:t>
            </a:r>
            <a:r>
              <a:rPr lang="en-US" altLang="ja-JP" dirty="0" smtClean="0">
                <a:cs typeface="Calibri"/>
                <a:sym typeface="Calibri"/>
              </a:rPr>
              <a:t>AJ</a:t>
            </a:r>
            <a:r>
              <a:rPr lang="en-US" altLang="ja-JP" dirty="0">
                <a:cs typeface="Calibri"/>
                <a:sym typeface="Calibri"/>
              </a:rPr>
              <a:t> , et al, </a:t>
            </a:r>
            <a:r>
              <a:rPr lang="en-US" altLang="ja-JP" dirty="0" err="1" smtClean="0">
                <a:cs typeface="Calibri"/>
                <a:sym typeface="Calibri"/>
              </a:rPr>
              <a:t>Clin</a:t>
            </a:r>
            <a:r>
              <a:rPr lang="en-US" altLang="ja-JP" dirty="0" smtClean="0">
                <a:cs typeface="Calibri"/>
                <a:sym typeface="Calibri"/>
              </a:rPr>
              <a:t> Ophthalmol. 2014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5163" y="1864196"/>
            <a:ext cx="7886700" cy="163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静的視野検査の網膜感度および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OCT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の神経乳頭周囲網膜神経節細胞層（</a:t>
            </a:r>
            <a:r>
              <a:rPr lang="en-US" altLang="ja-JP" sz="2400" dirty="0" err="1" smtClean="0">
                <a:solidFill>
                  <a:srgbClr val="000000"/>
                </a:solidFill>
                <a:latin typeface="Arial" charset="0"/>
              </a:rPr>
              <a:t>cpRNFL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）厚から、網膜神経節細胞（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retinal ganglion cell; RGC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）の数を算出する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CSFI*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を提案。</a:t>
            </a:r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4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10449"/>
            <a:ext cx="7886700" cy="228168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に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Harwerth</a:t>
            </a:r>
            <a:r>
              <a:rPr lang="ja-JP" altLang="en-US" sz="2400" dirty="0">
                <a:latin typeface="+mn-ea"/>
                <a:cs typeface="Calibri"/>
                <a:sym typeface="Calibri"/>
              </a:rPr>
              <a:t>の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non-linear 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model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用いて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数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 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を算出した検討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はない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。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5162" y="1690689"/>
            <a:ext cx="7692775" cy="228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しかし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CSFI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に代表される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Harwerth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non-linear model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に対し、緑内障マカクザルから導かれたモデルであること、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log scale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上で網膜感度と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密度が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linear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に相関すると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いう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前提などに対する反論。</a:t>
            </a:r>
            <a:endParaRPr lang="en-US" altLang="ja-JP" sz="2400" dirty="0" smtClean="0">
              <a:latin typeface="+mn-ea"/>
              <a:cs typeface="Calibri"/>
              <a:sym typeface="Calibri"/>
            </a:endParaRPr>
          </a:p>
        </p:txBody>
      </p:sp>
      <p:sp>
        <p:nvSpPr>
          <p:cNvPr id="6" name="Shape 227"/>
          <p:cNvSpPr/>
          <p:nvPr/>
        </p:nvSpPr>
        <p:spPr>
          <a:xfrm>
            <a:off x="4773405" y="3562740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Raza AS, Hood DC. IOVS. 2015</a:t>
            </a:r>
          </a:p>
        </p:txBody>
      </p:sp>
    </p:spTree>
    <p:extLst>
      <p:ext uri="{BB962C8B-B14F-4D97-AF65-F5344CB8AC3E}">
        <p14:creationId xmlns:p14="http://schemas.microsoft.com/office/powerpoint/2010/main" val="14607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94341" y="1722521"/>
            <a:ext cx="87553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広義緑内障患者の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算出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,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し、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両者の整合性を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Arch Ophthalmol.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836730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POAG+PPG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　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症例、</a:t>
            </a:r>
            <a:r>
              <a:rPr lang="en-US" altLang="ja-JP" sz="2400" dirty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眼</a:t>
            </a:r>
            <a:r>
              <a:rPr lang="ja-JP" altLang="en-US" dirty="0" smtClean="0">
                <a:latin typeface="+mn-ea"/>
                <a:cs typeface="Calibri" panose="020F0502020204030204" pitchFamily="34" charset="0"/>
                <a:sym typeface="Arial"/>
              </a:rPr>
              <a:t>（</a:t>
            </a:r>
            <a:r>
              <a:rPr lang="ja-JP" altLang="en-US" dirty="0">
                <a:latin typeface="+mn-ea"/>
                <a:cs typeface="Calibri" panose="020F0502020204030204" pitchFamily="34" charset="0"/>
                <a:sym typeface="Arial"/>
              </a:rPr>
              <a:t>同一症例、左右も</a:t>
            </a:r>
            <a:r>
              <a:rPr lang="en-US" altLang="ja-JP" dirty="0">
                <a:latin typeface="+mn-ea"/>
                <a:cs typeface="Calibri" panose="020F0502020204030204" pitchFamily="34" charset="0"/>
                <a:sym typeface="Arial"/>
              </a:rPr>
              <a:t>1</a:t>
            </a:r>
            <a:r>
              <a:rPr lang="ja-JP" altLang="en-US" dirty="0">
                <a:latin typeface="+mn-ea"/>
                <a:cs typeface="Calibri" panose="020F0502020204030204" pitchFamily="34" charset="0"/>
                <a:sym typeface="Arial"/>
              </a:rPr>
              <a:t>眼）</a:t>
            </a:r>
            <a:endParaRPr lang="en-US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0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　東京慈恵会医科大学緑内障外来</a:t>
            </a:r>
            <a:endParaRPr lang="en-US" altLang="ja-JP" sz="20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0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を同日に測定</a:t>
            </a:r>
            <a:endParaRPr lang="en-US" altLang="ja-JP" sz="20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信頼性指標と</a:t>
            </a:r>
            <a:r>
              <a:rPr lang="en-US" altLang="ja-JP" sz="20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0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満たす*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5394154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*</a:t>
            </a:r>
            <a:r>
              <a:rPr kumimoji="1" lang="en-US" altLang="ja-JP" dirty="0" smtClean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2056175247"/>
              </p:ext>
            </p:extLst>
          </p:nvPr>
        </p:nvGraphicFramePr>
        <p:xfrm>
          <a:off x="1315527" y="1487605"/>
          <a:ext cx="6512947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421483" y="4215627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10-2</a:t>
            </a:r>
            <a:endParaRPr lang="en-US" dirty="0">
              <a:latin typeface="+mn-ea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RGC_10-2</a:t>
            </a:r>
            <a:endParaRPr lang="en-US" dirty="0"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608513" y="5957223"/>
            <a:ext cx="4296358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altLang="ja-JP" dirty="0">
                <a:cs typeface="Calibri"/>
                <a:sym typeface="Calibri"/>
              </a:rPr>
              <a:t>Harwerth RS, et al,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2010</a:t>
            </a: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2330434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_10-2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p:sp>
        <p:nvSpPr>
          <p:cNvPr id="2" name="Rectangle 1"/>
          <p:cNvSpPr/>
          <p:nvPr/>
        </p:nvSpPr>
        <p:spPr>
          <a:xfrm>
            <a:off x="6063082" y="4448457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7"/>
          <p:cNvSpPr txBox="1"/>
          <p:nvPr/>
        </p:nvSpPr>
        <p:spPr>
          <a:xfrm>
            <a:off x="1283337" y="2047004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latin typeface="Arial" panose="020B0604020202020204" pitchFamily="34" charset="0"/>
              </a:rPr>
              <a:t>0.26*MD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28325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ea typeface="Calibri"/>
                <a:cs typeface="Calibri"/>
                <a:sym typeface="Calibri"/>
              </a:rPr>
              <a:t>. </a:t>
            </a:r>
            <a:r>
              <a:rPr lang="en-US" dirty="0" smtClean="0">
                <a:ea typeface="Calibri"/>
                <a:cs typeface="Calibri"/>
                <a:sym typeface="Calibri"/>
              </a:rPr>
              <a:t>2012</a:t>
            </a: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589150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latin typeface="Arial" panose="020B0604020202020204" pitchFamily="34" charset="0"/>
              </a:rPr>
              <a:t>乳頭周囲神経節細胞層厚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RGC_OCT</a:t>
            </a:r>
            <a:endParaRPr lang="en-US" dirty="0">
              <a:latin typeface="+mj-e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39277" y="3996924"/>
            <a:ext cx="34663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Axonal density (d)</a:t>
            </a:r>
          </a:p>
          <a:p>
            <a:r>
              <a:rPr lang="en-US" dirty="0"/>
              <a:t>c</a:t>
            </a:r>
            <a:r>
              <a:rPr lang="en-US" dirty="0" smtClean="0"/>
              <a:t>orrection factor for the severity(c)</a:t>
            </a:r>
          </a:p>
          <a:p>
            <a:r>
              <a:rPr lang="en-US" dirty="0" smtClean="0"/>
              <a:t>Axon (a)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22236</TotalTime>
  <Words>1794</Words>
  <Application>Microsoft Macintosh PowerPoint</Application>
  <PresentationFormat>On-screen Show (4:3)</PresentationFormat>
  <Paragraphs>241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Calibri</vt:lpstr>
      <vt:lpstr>Calibri Light</vt:lpstr>
      <vt:lpstr>Century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背景</vt:lpstr>
      <vt:lpstr>目的</vt:lpstr>
      <vt:lpstr>対象</vt:lpstr>
      <vt:lpstr>対象</vt:lpstr>
      <vt:lpstr>PowerPoint Presentation</vt:lpstr>
      <vt:lpstr>RGC_10-2</vt:lpstr>
      <vt:lpstr>PowerPoint Presentation</vt:lpstr>
      <vt:lpstr>MD10-2 vs RGC_OCT</vt:lpstr>
      <vt:lpstr>RGC_HFA vs RGC_OCT 360 &amp;180 degree</vt:lpstr>
      <vt:lpstr>視覚10度の神経線維走行と視神経乳頭の対応 </vt:lpstr>
      <vt:lpstr>Displaced test point*</vt:lpstr>
      <vt:lpstr>Displaced RGC_HFA vs. RGC_OCT 360 or 180 degree</vt:lpstr>
      <vt:lpstr>なぜRGC_HFAとRGC_OCT360との整合性が高いのか？</vt:lpstr>
      <vt:lpstr>結語</vt:lpstr>
      <vt:lpstr>RGC_10-2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486</cp:revision>
  <dcterms:created xsi:type="dcterms:W3CDTF">2017-05-19T11:56:16Z</dcterms:created>
  <dcterms:modified xsi:type="dcterms:W3CDTF">2017-09-27T06:47:12Z</dcterms:modified>
</cp:coreProperties>
</file>